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57" r:id="rId2"/>
    <p:sldId id="399" r:id="rId3"/>
    <p:sldId id="410" r:id="rId4"/>
    <p:sldId id="411" r:id="rId5"/>
    <p:sldId id="416" r:id="rId6"/>
    <p:sldId id="415" r:id="rId7"/>
    <p:sldId id="413" r:id="rId8"/>
  </p:sldIdLst>
  <p:sldSz cx="10080625" cy="7559675"/>
  <p:notesSz cx="6743700" cy="98933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33">
          <p15:clr>
            <a:srgbClr val="A4A3A4"/>
          </p15:clr>
        </p15:guide>
        <p15:guide id="2" pos="187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170A"/>
    <a:srgbClr val="FFE90A"/>
    <a:srgbClr val="2FA8FF"/>
    <a:srgbClr val="35FF21"/>
    <a:srgbClr val="FFF239"/>
    <a:srgbClr val="FF7A47"/>
    <a:srgbClr val="33CC33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6"/>
    <p:restoredTop sz="99799" autoAdjust="0"/>
  </p:normalViewPr>
  <p:slideViewPr>
    <p:cSldViewPr snapToGrid="0">
      <p:cViewPr varScale="1">
        <p:scale>
          <a:sx n="89" d="100"/>
          <a:sy n="89" d="100"/>
        </p:scale>
        <p:origin x="392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33"/>
        <p:guide pos="187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6413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96413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C64FAE-50AA-704C-AC7D-2A50BFDC69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331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8525" y="750888"/>
            <a:ext cx="4945063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4688" y="4699000"/>
            <a:ext cx="5394325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16350" y="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39800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16350" y="939800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9F4ADE5C-DB74-714C-97B5-9B8ADDC7D25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565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BA83FD-4E43-AF4B-BE4E-3E879770ED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8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C196042-9A48-5B4F-93D5-7505F5FB4D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41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161F663-490C-744D-A784-6E52684307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2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D461A8-BFCA-4141-9B56-CD41BA37E4B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88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C07D44-6761-9149-AB0E-BBAC353B90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8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987D81-4A34-244D-9823-71D2428EEA1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4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FFB0B48-C066-694F-A048-20B90684674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73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47C560-DC67-8641-B7F1-B5715001F22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74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EE3F29-60B1-6345-907F-21DB0C5F97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64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7720FD-BD7E-A04A-B4AB-307CF7CF989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533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76F87F-1359-DC4B-A08D-B2894F0C3E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7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0BD19BE6-54B2-854D-8ED7-313EC2751C7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4318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2pPr>
      <a:lvl3pPr marL="6477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3pPr>
      <a:lvl4pPr marL="8636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4pPr>
      <a:lvl5pPr marL="10795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5pPr>
      <a:lvl6pPr marL="15367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6pPr>
      <a:lvl7pPr marL="19939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7pPr>
      <a:lvl8pPr marL="24511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8pPr>
      <a:lvl9pPr marL="29083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9pPr>
    </p:titleStyle>
    <p:bodyStyle>
      <a:lvl1pPr marL="431800" indent="-32385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0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0"/>
        <a:buChar char=""/>
        <a:defRPr sz="2800">
          <a:solidFill>
            <a:srgbClr val="000000"/>
          </a:solidFill>
          <a:latin typeface="+mn-lt"/>
          <a:ea typeface="Arial" charset="0"/>
          <a:cs typeface="+mn-cs"/>
        </a:defRPr>
      </a:lvl2pPr>
      <a:lvl3pPr marL="1295400" indent="-2159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0"/>
        <a:buChar char=""/>
        <a:defRPr sz="2400">
          <a:solidFill>
            <a:srgbClr val="000000"/>
          </a:solidFill>
          <a:latin typeface="+mn-lt"/>
          <a:ea typeface="Arial" charset="0"/>
          <a:cs typeface="+mn-cs"/>
        </a:defRPr>
      </a:lvl3pPr>
      <a:lvl4pPr marL="1727200" indent="-2159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0"/>
        <a:buChar char=""/>
        <a:defRPr sz="2000">
          <a:solidFill>
            <a:srgbClr val="000000"/>
          </a:solidFill>
          <a:latin typeface="+mn-lt"/>
          <a:ea typeface="Arial" charset="0"/>
          <a:cs typeface="+mn-cs"/>
        </a:defRPr>
      </a:lvl4pPr>
      <a:lvl5pPr marL="21590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ismology.hu/data/iLoc/" TargetMode="External"/><Relationship Id="rId2" Type="http://schemas.openxmlformats.org/officeDocument/2006/relationships/hyperlink" Target="https://seiscode.iris.washington.edu/projects/il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57225" y="602994"/>
            <a:ext cx="8966994" cy="1607873"/>
          </a:xfrm>
        </p:spPr>
        <p:txBody>
          <a:bodyPr/>
          <a:lstStyle/>
          <a:p>
            <a:r>
              <a:rPr lang="en-US" dirty="0" err="1">
                <a:solidFill>
                  <a:schemeClr val="accent6"/>
                </a:solidFill>
              </a:rPr>
              <a:t>iLoc</a:t>
            </a:r>
            <a:r>
              <a:rPr lang="en-US" dirty="0">
                <a:solidFill>
                  <a:schemeClr val="accent6"/>
                </a:solidFill>
              </a:rPr>
              <a:t> Implementation Guide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5" name="Subtitle 1"/>
          <p:cNvSpPr>
            <a:spLocks noGrp="1"/>
          </p:cNvSpPr>
          <p:nvPr>
            <p:ph type="subTitle" idx="1"/>
          </p:nvPr>
        </p:nvSpPr>
        <p:spPr>
          <a:xfrm>
            <a:off x="788205" y="3284882"/>
            <a:ext cx="8597267" cy="36199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err="1"/>
              <a:t>István</a:t>
            </a:r>
            <a:r>
              <a:rPr lang="en-US" dirty="0"/>
              <a:t> </a:t>
            </a:r>
            <a:r>
              <a:rPr lang="en-US" dirty="0" err="1"/>
              <a:t>Bondár</a:t>
            </a:r>
            <a:endParaRPr lang="en-US" baseline="30000" dirty="0"/>
          </a:p>
          <a:p>
            <a:pPr lvl="0">
              <a:lnSpc>
                <a:spcPct val="100000"/>
              </a:lnSpc>
              <a:spcAft>
                <a:spcPct val="0"/>
              </a:spcAft>
            </a:pPr>
            <a: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  <a:t>Research Centre for Astronomy and Earth Sciences, </a:t>
            </a:r>
            <a:b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</a:br>
            <a: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  <a:t>Hungarian Academy of Sciences</a:t>
            </a:r>
          </a:p>
          <a:p>
            <a:pPr lvl="0">
              <a:lnSpc>
                <a:spcPct val="100000"/>
              </a:lnSpc>
              <a:spcAft>
                <a:spcPct val="0"/>
              </a:spcAft>
            </a:pPr>
            <a: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  <a:t>ibondar2014@gmail.com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2800" i="1" dirty="0"/>
          </a:p>
          <a:p>
            <a:pPr marL="457200" indent="-457200" algn="l">
              <a:lnSpc>
                <a:spcPct val="100000"/>
              </a:lnSpc>
              <a:spcAft>
                <a:spcPts val="0"/>
              </a:spcAft>
              <a:buAutoNum type="arabicParenR"/>
            </a:pPr>
            <a:endParaRPr lang="en-US" sz="2000" dirty="0"/>
          </a:p>
          <a:p>
            <a:endParaRPr lang="en-US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3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2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07950"/>
            <a:ext cx="10080626" cy="719138"/>
          </a:xfrm>
        </p:spPr>
        <p:txBody>
          <a:bodyPr/>
          <a:lstStyle/>
          <a:p>
            <a:r>
              <a:rPr lang="en-GB" sz="3600" dirty="0">
                <a:solidFill>
                  <a:schemeClr val="accent2"/>
                </a:solidFill>
              </a:rPr>
              <a:t>Download and unpack the </a:t>
            </a:r>
            <a:r>
              <a:rPr lang="en-GB" sz="3600" dirty="0" err="1">
                <a:solidFill>
                  <a:schemeClr val="accent2"/>
                </a:solidFill>
              </a:rPr>
              <a:t>iLoc</a:t>
            </a:r>
            <a:r>
              <a:rPr lang="en-GB" sz="3600" dirty="0">
                <a:solidFill>
                  <a:schemeClr val="accent2"/>
                </a:solidFill>
              </a:rPr>
              <a:t> </a:t>
            </a:r>
            <a:r>
              <a:rPr lang="en-GB" sz="3600" dirty="0" err="1">
                <a:solidFill>
                  <a:schemeClr val="accent2"/>
                </a:solidFill>
              </a:rPr>
              <a:t>tarball</a:t>
            </a:r>
            <a:endParaRPr lang="hu-HU" sz="3600" dirty="0">
              <a:solidFill>
                <a:schemeClr val="accent2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1143001"/>
            <a:ext cx="9421374" cy="6179516"/>
          </a:xfrm>
        </p:spPr>
        <p:txBody>
          <a:bodyPr/>
          <a:lstStyle/>
          <a:p>
            <a:r>
              <a:rPr lang="en-GB" sz="2800" dirty="0"/>
              <a:t>Download the latest release of the </a:t>
            </a:r>
            <a:r>
              <a:rPr lang="en-GB" sz="2800" dirty="0" err="1"/>
              <a:t>iLoc</a:t>
            </a:r>
            <a:r>
              <a:rPr lang="en-GB" sz="2800" dirty="0"/>
              <a:t> package from </a:t>
            </a:r>
            <a:r>
              <a:rPr lang="en-GB" sz="2800" u="sng" dirty="0">
                <a:hlinkClick r:id="rId2"/>
              </a:rPr>
              <a:t>https://seiscode.iris.washington.edu/projects/iloc</a:t>
            </a:r>
            <a:r>
              <a:rPr lang="en-GB" sz="2800" dirty="0"/>
              <a:t> </a:t>
            </a:r>
            <a:br>
              <a:rPr lang="en-GB" sz="2800" dirty="0"/>
            </a:br>
            <a:r>
              <a:rPr lang="en-GB" sz="2800" dirty="0"/>
              <a:t>or from </a:t>
            </a:r>
            <a:r>
              <a:rPr lang="en-GB" sz="2800" u="sng" dirty="0">
                <a:hlinkClick r:id="rId3"/>
              </a:rPr>
              <a:t>http://www.seismology.hu/data/iLoc/</a:t>
            </a:r>
            <a:r>
              <a:rPr lang="en-GB" sz="2800" dirty="0"/>
              <a:t> </a:t>
            </a:r>
            <a:endParaRPr lang="hu-HU" sz="2800" dirty="0"/>
          </a:p>
          <a:p>
            <a:r>
              <a:rPr lang="en-GB" sz="2800" dirty="0"/>
              <a:t>Open the terminal application and copy the </a:t>
            </a:r>
            <a:r>
              <a:rPr lang="en-GB" sz="2800" dirty="0" err="1"/>
              <a:t>iLoc</a:t>
            </a:r>
            <a:r>
              <a:rPr lang="en-GB" sz="2800" dirty="0"/>
              <a:t> </a:t>
            </a:r>
            <a:r>
              <a:rPr lang="en-GB" sz="2800" dirty="0" err="1"/>
              <a:t>tarball</a:t>
            </a:r>
            <a:r>
              <a:rPr lang="en-GB" sz="2800" dirty="0"/>
              <a:t> into your home directory, then unpack the </a:t>
            </a:r>
            <a:r>
              <a:rPr lang="en-GB" sz="2800" dirty="0" err="1"/>
              <a:t>iLoc</a:t>
            </a:r>
            <a:r>
              <a:rPr lang="en-GB" sz="2800" dirty="0"/>
              <a:t> </a:t>
            </a:r>
            <a:r>
              <a:rPr lang="en-GB" sz="2800" dirty="0" err="1"/>
              <a:t>tarball</a:t>
            </a:r>
            <a:r>
              <a:rPr lang="en-GB" sz="2800" dirty="0"/>
              <a:t>. The files will be extracted to the </a:t>
            </a:r>
            <a:r>
              <a:rPr lang="en-GB" sz="2800" i="1" dirty="0"/>
              <a:t>~/iLoc2.1</a:t>
            </a:r>
            <a:r>
              <a:rPr lang="en-GB" sz="2800" dirty="0"/>
              <a:t> directory.</a:t>
            </a:r>
            <a:endParaRPr lang="hu-HU" sz="2800" dirty="0"/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</a:rPr>
              <a:t>cp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 iLoc2.1.tgz ~/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cd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tar 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</a:rPr>
              <a:t>xzvf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 iLoc2.1.tgz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r>
              <a:rPr lang="en-GB" sz="2800" dirty="0"/>
              <a:t>Create bin and lib directories in your home directory.</a:t>
            </a:r>
            <a:endParaRPr lang="hu-HU" sz="2800" dirty="0"/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</a:rPr>
              <a:t>mkdir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 ~/lib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</a:rPr>
              <a:t>mkdir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 ~/bin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0">
              <a:lnSpc>
                <a:spcPct val="100000"/>
              </a:lnSpc>
              <a:spcAft>
                <a:spcPts val="0"/>
              </a:spcAft>
              <a:buNone/>
            </a:pPr>
            <a:endParaRPr lang="en-GB" b="1" dirty="0">
              <a:solidFill>
                <a:srgbClr val="3366FF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4082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3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07950"/>
            <a:ext cx="10080625" cy="719138"/>
          </a:xfrm>
        </p:spPr>
        <p:txBody>
          <a:bodyPr/>
          <a:lstStyle/>
          <a:p>
            <a:r>
              <a:rPr lang="en-GB" sz="3600" dirty="0">
                <a:solidFill>
                  <a:schemeClr val="accent2"/>
                </a:solidFill>
              </a:rPr>
              <a:t>Set the environment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452" y="958850"/>
            <a:ext cx="9820303" cy="6416675"/>
          </a:xfrm>
        </p:spPr>
        <p:txBody>
          <a:bodyPr/>
          <a:lstStyle/>
          <a:p>
            <a:pPr marL="107950" indent="0">
              <a:lnSpc>
                <a:spcPct val="100000"/>
              </a:lnSpc>
              <a:buNone/>
            </a:pPr>
            <a:r>
              <a:rPr lang="en-GB" sz="2800" dirty="0"/>
              <a:t>ILOCROOT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Directory pathname for the </a:t>
            </a:r>
            <a:r>
              <a:rPr lang="en-GB" sz="2400" dirty="0" err="1"/>
              <a:t>iLoc</a:t>
            </a:r>
            <a:r>
              <a:rPr lang="en-GB" sz="2400" dirty="0"/>
              <a:t> root directory.</a:t>
            </a:r>
          </a:p>
          <a:p>
            <a:pPr marL="107950" indent="0">
              <a:lnSpc>
                <a:spcPct val="100000"/>
              </a:lnSpc>
              <a:buNone/>
            </a:pPr>
            <a:r>
              <a:rPr lang="en-GB" sz="2800" dirty="0"/>
              <a:t>Edit your .</a:t>
            </a:r>
            <a:r>
              <a:rPr lang="en-GB" sz="2800" i="1" dirty="0" err="1"/>
              <a:t>bashrc</a:t>
            </a:r>
            <a:r>
              <a:rPr lang="en-GB" sz="2800" dirty="0"/>
              <a:t> file so that it includes</a:t>
            </a:r>
          </a:p>
          <a:p>
            <a:pPr marL="455613" lvl="2" indent="-314325">
              <a:lnSpc>
                <a:spcPct val="100000"/>
              </a:lnSpc>
            </a:pPr>
            <a:r>
              <a:rPr lang="en-GB" dirty="0"/>
              <a:t>LD_LIBRARY_PATH only applies for </a:t>
            </a:r>
            <a:r>
              <a:rPr lang="en-GB" dirty="0" err="1"/>
              <a:t>linux</a:t>
            </a:r>
            <a:r>
              <a:rPr lang="en-GB" dirty="0"/>
              <a:t> only!</a:t>
            </a:r>
          </a:p>
          <a:p>
            <a:pPr marL="10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dirty="0">
                <a:solidFill>
                  <a:srgbClr val="00B050"/>
                </a:solidFill>
                <a:latin typeface="Monaco" pitchFamily="2" charset="0"/>
                <a:cs typeface="Courier"/>
              </a:rPr>
              <a:t>#</a:t>
            </a:r>
          </a:p>
          <a:p>
            <a:pPr marL="10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dirty="0">
                <a:solidFill>
                  <a:srgbClr val="00B050"/>
                </a:solidFill>
                <a:latin typeface="Monaco" pitchFamily="2" charset="0"/>
                <a:cs typeface="Courier"/>
              </a:rPr>
              <a:t># </a:t>
            </a:r>
            <a:r>
              <a:rPr lang="en-US" sz="2000" dirty="0" err="1">
                <a:solidFill>
                  <a:srgbClr val="00B050"/>
                </a:solidFill>
                <a:latin typeface="Monaco" pitchFamily="2" charset="0"/>
                <a:cs typeface="Courier"/>
              </a:rPr>
              <a:t>iLoc</a:t>
            </a:r>
            <a:endParaRPr lang="en-US" sz="2000" dirty="0">
              <a:solidFill>
                <a:srgbClr val="00B050"/>
              </a:solidFill>
              <a:latin typeface="Monaco" pitchFamily="2" charset="0"/>
              <a:cs typeface="Courier"/>
            </a:endParaRPr>
          </a:p>
          <a:p>
            <a:pPr marL="10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dirty="0">
                <a:solidFill>
                  <a:srgbClr val="00B050"/>
                </a:solidFill>
                <a:latin typeface="Monaco" pitchFamily="2" charset="0"/>
                <a:cs typeface="Courier"/>
              </a:rPr>
              <a:t>#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ILOCROOT=~/iLoc2.1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PATH=$PATH:~/bin</a:t>
            </a:r>
            <a:endParaRPr lang="en-US" sz="1800" dirty="0">
              <a:solidFill>
                <a:srgbClr val="002060"/>
              </a:solidFill>
              <a:latin typeface="Monaco" pitchFamily="2" charset="0"/>
              <a:cs typeface="Courier"/>
            </a:endParaRP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2060"/>
                </a:solidFill>
                <a:latin typeface="Monaco" pitchFamily="2" charset="0"/>
                <a:cs typeface="Courier"/>
              </a:rPr>
              <a:t>Linux: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LD_LIBRARY_PATH=$LD_LIBRARY_PATH:/user/local/lib:/$HOME/lib</a:t>
            </a:r>
          </a:p>
          <a:p>
            <a:pPr marL="85725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export JAVA_HOME=$(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readlink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 -f /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usr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/bin/java | 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sed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 "s:/bin/java::") </a:t>
            </a:r>
            <a:r>
              <a:rPr lang="en-US" sz="1800" dirty="0">
                <a:solidFill>
                  <a:schemeClr val="tx1"/>
                </a:solidFill>
                <a:latin typeface="Monaco" pitchFamily="2" charset="0"/>
              </a:rPr>
              <a:t>or</a:t>
            </a:r>
          </a:p>
          <a:p>
            <a:pPr marL="85725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export JAVA_HOME=$(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readlink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 -f /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usr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/bin/java | 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sed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 "</a:t>
            </a:r>
            <a:r>
              <a:rPr lang="en-US" sz="1800" dirty="0" err="1">
                <a:solidFill>
                  <a:srgbClr val="00B050"/>
                </a:solidFill>
                <a:latin typeface="Monaco" pitchFamily="2" charset="0"/>
              </a:rPr>
              <a:t>s:jre</a:t>
            </a:r>
            <a:r>
              <a:rPr lang="en-US" sz="1800" dirty="0">
                <a:solidFill>
                  <a:srgbClr val="00B050"/>
                </a:solidFill>
                <a:latin typeface="Monaco" pitchFamily="2" charset="0"/>
              </a:rPr>
              <a:t>/bin/java::")</a:t>
            </a:r>
          </a:p>
          <a:p>
            <a:pPr marL="85725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endParaRPr lang="en-US" sz="1800" dirty="0">
              <a:latin typeface="Monaco" pitchFamily="2" charset="0"/>
            </a:endParaRPr>
          </a:p>
          <a:p>
            <a:pPr marL="85725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4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Install LAPACK (Linux)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2649" y="971550"/>
            <a:ext cx="9562875" cy="6186488"/>
          </a:xfrm>
        </p:spPr>
        <p:txBody>
          <a:bodyPr/>
          <a:lstStyle/>
          <a:p>
            <a:pPr lvl="0">
              <a:spcAft>
                <a:spcPts val="300"/>
              </a:spcAft>
            </a:pPr>
            <a:r>
              <a:rPr lang="en-GB" sz="2800" dirty="0">
                <a:cs typeface="Courier"/>
              </a:rPr>
              <a:t>Check if LAPACK is installed</a:t>
            </a:r>
          </a:p>
          <a:p>
            <a:pPr lvl="1">
              <a:spcAft>
                <a:spcPts val="300"/>
              </a:spcAft>
            </a:pPr>
            <a:r>
              <a:rPr lang="en-GB" sz="2400" dirty="0">
                <a:cs typeface="Courier"/>
              </a:rPr>
              <a:t>Ubuntu:</a:t>
            </a:r>
          </a:p>
          <a:p>
            <a:pPr marL="574675" lvl="1" indent="32385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dpkg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list | grep 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lapack</a:t>
            </a:r>
            <a:endParaRPr lang="en-GB" sz="2000" dirty="0">
              <a:solidFill>
                <a:srgbClr val="FF170A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CentOs</a:t>
            </a:r>
            <a:r>
              <a:rPr lang="en-GB" sz="2400" dirty="0">
                <a:cs typeface="Courier"/>
              </a:rPr>
              <a:t>:</a:t>
            </a:r>
          </a:p>
          <a:p>
            <a:pPr marL="574675" lvl="1" indent="323850">
              <a:spcAft>
                <a:spcPts val="300"/>
              </a:spcAft>
              <a:buNone/>
            </a:pP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yum list installed | grep 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lapack</a:t>
            </a:r>
            <a:endParaRPr lang="en-GB" sz="2000" dirty="0">
              <a:solidFill>
                <a:srgbClr val="FF170A"/>
              </a:solidFill>
              <a:latin typeface="Monaco" pitchFamily="2" charset="0"/>
              <a:cs typeface="Courier"/>
            </a:endParaRPr>
          </a:p>
          <a:p>
            <a:pPr lvl="0">
              <a:spcAft>
                <a:spcPts val="300"/>
              </a:spcAft>
            </a:pPr>
            <a:r>
              <a:rPr lang="en-GB" sz="2800" dirty="0">
                <a:cs typeface="Courier"/>
              </a:rPr>
              <a:t>If not yet installed, install LAPACK</a:t>
            </a:r>
          </a:p>
          <a:p>
            <a:pPr lvl="1">
              <a:spcAft>
                <a:spcPts val="300"/>
              </a:spcAft>
            </a:pPr>
            <a:r>
              <a:rPr lang="en-GB" sz="2400" dirty="0">
                <a:cs typeface="Courier"/>
              </a:rPr>
              <a:t>Ubuntu:</a:t>
            </a:r>
          </a:p>
          <a:p>
            <a:pPr marL="227013" lvl="1" indent="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apt-get update</a:t>
            </a:r>
          </a:p>
          <a:p>
            <a:pPr marL="227013" lvl="1" indent="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apt-get install liblapack3</a:t>
            </a:r>
          </a:p>
          <a:p>
            <a:pPr marL="227013" lvl="1" indent="0">
              <a:spcAft>
                <a:spcPts val="300"/>
              </a:spcAft>
              <a:buNone/>
            </a:pP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sudo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ln –s 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usr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/lib/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liblapack.so.3 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usr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/lib/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liblapack.so</a:t>
            </a:r>
            <a:endParaRPr lang="en-US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227013" lvl="1" indent="0">
              <a:spcAft>
                <a:spcPts val="300"/>
              </a:spcAft>
              <a:buNone/>
            </a:pP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sudo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ln -s 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usr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/lib64/libblas.so.3 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usr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/lib64/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libblas.so</a:t>
            </a:r>
            <a:endParaRPr lang="en-GB" sz="2000" dirty="0">
              <a:solidFill>
                <a:srgbClr val="FF170A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CentOs</a:t>
            </a:r>
            <a:r>
              <a:rPr lang="en-GB" sz="2400" dirty="0">
                <a:cs typeface="Courier"/>
              </a:rPr>
              <a:t>:</a:t>
            </a:r>
          </a:p>
          <a:p>
            <a:pPr marL="227013" lvl="1" indent="42863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yum 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groupinstall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'Development Tools' -y  </a:t>
            </a:r>
          </a:p>
          <a:p>
            <a:pPr marL="227013" lvl="1" indent="42863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yum install lapack.x86_64 -y</a:t>
            </a:r>
          </a:p>
          <a:p>
            <a:pPr marL="227013" lvl="1" indent="42863">
              <a:spcAft>
                <a:spcPts val="300"/>
              </a:spcAft>
              <a:buNone/>
            </a:pP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sudo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ln –s 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usr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/lib64/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liblapack.so.3 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usr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/lib64/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liblapack.so</a:t>
            </a:r>
            <a:endParaRPr lang="en-US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227013" lvl="1" indent="42863">
              <a:spcAft>
                <a:spcPts val="300"/>
              </a:spcAft>
              <a:buNone/>
            </a:pP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sudo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ln -s 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usr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/lib64/libblas.so.3 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usr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/lib64/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libblas.so</a:t>
            </a: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</a:t>
            </a:r>
          </a:p>
          <a:p>
            <a:pPr marL="107950" lvl="0" indent="0">
              <a:spcAft>
                <a:spcPts val="300"/>
              </a:spcAft>
              <a:buNone/>
            </a:pPr>
            <a:endParaRPr lang="en-GB" sz="2800" dirty="0"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chemeClr val="tx1"/>
              </a:solidFill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7233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5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Install </a:t>
            </a:r>
            <a:r>
              <a:rPr lang="en-GB" sz="4000" dirty="0" err="1">
                <a:solidFill>
                  <a:schemeClr val="accent2"/>
                </a:solidFill>
              </a:rPr>
              <a:t>iLoc</a:t>
            </a:r>
            <a:r>
              <a:rPr lang="en-GB" sz="4000" dirty="0">
                <a:solidFill>
                  <a:schemeClr val="accent2"/>
                </a:solidFill>
              </a:rPr>
              <a:t> and RSTT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827088"/>
            <a:ext cx="9421374" cy="6495429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dirty="0">
                <a:solidFill>
                  <a:schemeClr val="tx1"/>
                </a:solidFill>
                <a:cs typeface="Courier"/>
              </a:rPr>
              <a:t>Just running make will unpack and compile the RSTT libraries, find out whether MySQL,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Postgresql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or Oracle were installed and compile the various versions of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accordingly. Executables are written to ~/bin</a:t>
            </a: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Make all</a:t>
            </a:r>
          </a:p>
          <a:p>
            <a:pPr>
              <a:spcAft>
                <a:spcPts val="300"/>
              </a:spcAft>
            </a:pPr>
            <a:r>
              <a:rPr lang="en-GB" sz="2800" dirty="0" err="1">
                <a:cs typeface="Courier"/>
              </a:rPr>
              <a:t>iLoc</a:t>
            </a:r>
            <a:r>
              <a:rPr lang="en-GB" sz="2800" dirty="0">
                <a:cs typeface="Courier"/>
              </a:rPr>
              <a:t> variations </a:t>
            </a: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: </a:t>
            </a: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 with no database interface (ISF I/O)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>
                <a:cs typeface="Courier"/>
              </a:rPr>
              <a:t>iLoc_SC3db: </a:t>
            </a: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 with SeisComp3 </a:t>
            </a:r>
            <a:r>
              <a:rPr lang="en-GB" sz="2400" dirty="0" err="1">
                <a:cs typeface="Courier"/>
              </a:rPr>
              <a:t>MySQl</a:t>
            </a:r>
            <a:r>
              <a:rPr lang="en-GB" sz="2400" dirty="0">
                <a:cs typeface="Courier"/>
              </a:rPr>
              <a:t>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iLoc_IDCdb</a:t>
            </a:r>
            <a:r>
              <a:rPr lang="en-GB" sz="2400" dirty="0">
                <a:cs typeface="Courier"/>
              </a:rPr>
              <a:t>: </a:t>
            </a: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 with IDC Oracle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iLoc_IDCNiab</a:t>
            </a:r>
            <a:r>
              <a:rPr lang="en-GB" sz="2400" dirty="0">
                <a:cs typeface="Courier"/>
              </a:rPr>
              <a:t>: </a:t>
            </a: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 with IDC NIAB </a:t>
            </a:r>
            <a:r>
              <a:rPr lang="en-GB" sz="2400" dirty="0" err="1">
                <a:cs typeface="Courier"/>
              </a:rPr>
              <a:t>Postgresql</a:t>
            </a:r>
            <a:r>
              <a:rPr lang="en-GB" sz="2400" dirty="0">
                <a:cs typeface="Courier"/>
              </a:rPr>
              <a:t>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>
                <a:cs typeface="Courier"/>
              </a:rPr>
              <a:t>iLoc_SC3Niab: </a:t>
            </a: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 with SesiComp3 NIAB </a:t>
            </a:r>
            <a:r>
              <a:rPr lang="en-GB" sz="2400" dirty="0" err="1">
                <a:cs typeface="Courier"/>
              </a:rPr>
              <a:t>Postgresql</a:t>
            </a:r>
            <a:r>
              <a:rPr lang="en-GB" sz="2400" dirty="0">
                <a:cs typeface="Courier"/>
              </a:rPr>
              <a:t>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iLoc_ISCdb</a:t>
            </a:r>
            <a:r>
              <a:rPr lang="en-GB" sz="2400" dirty="0">
                <a:cs typeface="Courier"/>
              </a:rPr>
              <a:t>: </a:t>
            </a: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 with ISC </a:t>
            </a:r>
            <a:r>
              <a:rPr lang="en-GB" sz="2400" dirty="0" err="1">
                <a:cs typeface="Courier"/>
              </a:rPr>
              <a:t>Postgresql</a:t>
            </a:r>
            <a:r>
              <a:rPr lang="en-GB" sz="2400" dirty="0">
                <a:cs typeface="Courier"/>
              </a:rPr>
              <a:t>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107950" indent="0">
              <a:spcAft>
                <a:spcPts val="300"/>
              </a:spcAft>
              <a:buNone/>
            </a:pPr>
            <a:endParaRPr lang="en-GB" sz="2800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41358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6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Edit </a:t>
            </a:r>
            <a:r>
              <a:rPr lang="en-GB" sz="4000" dirty="0" err="1">
                <a:solidFill>
                  <a:schemeClr val="accent2"/>
                </a:solidFill>
              </a:rPr>
              <a:t>config.txt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827088"/>
            <a:ext cx="9421374" cy="6495429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GB" sz="2800" dirty="0">
                <a:cs typeface="Courier"/>
              </a:rPr>
              <a:t>Edit $ILOCROOT/</a:t>
            </a:r>
            <a:r>
              <a:rPr lang="en-GB" sz="2800" dirty="0" err="1">
                <a:cs typeface="Courier"/>
              </a:rPr>
              <a:t>auxdata</a:t>
            </a:r>
            <a:r>
              <a:rPr lang="en-GB" sz="2800" dirty="0">
                <a:cs typeface="Courier"/>
              </a:rPr>
              <a:t>/</a:t>
            </a:r>
            <a:r>
              <a:rPr lang="en-GB" sz="2800" dirty="0" err="1">
                <a:cs typeface="Courier"/>
              </a:rPr>
              <a:t>iLocpars</a:t>
            </a:r>
            <a:r>
              <a:rPr lang="en-GB" sz="2800" dirty="0">
                <a:cs typeface="Courier"/>
              </a:rPr>
              <a:t>/</a:t>
            </a:r>
            <a:r>
              <a:rPr lang="en-GB" sz="2800" dirty="0" err="1">
                <a:cs typeface="Courier"/>
              </a:rPr>
              <a:t>config.txt</a:t>
            </a:r>
            <a:r>
              <a:rPr lang="en-GB" sz="2800" dirty="0">
                <a:cs typeface="Courier"/>
              </a:rPr>
              <a:t>. </a:t>
            </a: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cd $ILOCROOT/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auxdata</a:t>
            </a: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/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iLocpars</a:t>
            </a:r>
            <a:endParaRPr lang="en-GB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gedit</a:t>
            </a: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config.txt</a:t>
            </a:r>
            <a:endParaRPr lang="en-GB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>
              <a:spcAft>
                <a:spcPts val="300"/>
              </a:spcAft>
            </a:pPr>
            <a:r>
              <a:rPr lang="en-GB" sz="2800" dirty="0">
                <a:cs typeface="Courier"/>
              </a:rPr>
              <a:t>Make sure that especially the parameters below are set to your preferences</a:t>
            </a: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StationFile</a:t>
            </a:r>
            <a:r>
              <a:rPr lang="en-GB" sz="2400" dirty="0">
                <a:solidFill>
                  <a:srgbClr val="00B050"/>
                </a:solidFill>
                <a:cs typeface="Courier"/>
              </a:rPr>
              <a:t> </a:t>
            </a: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RSTTmodel</a:t>
            </a:r>
            <a:r>
              <a:rPr lang="en-GB" sz="2400" i="1" dirty="0">
                <a:solidFill>
                  <a:srgbClr val="00B050"/>
                </a:solidFill>
                <a:cs typeface="Courier"/>
              </a:rPr>
              <a:t>, </a:t>
            </a: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UseRSTTPnSn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dirty="0">
                <a:solidFill>
                  <a:srgbClr val="002060"/>
                </a:solidFill>
                <a:cs typeface="Courier"/>
              </a:rPr>
              <a:t>and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UseRSTTPgLg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LocalVmodelFile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dirty="0">
                <a:solidFill>
                  <a:srgbClr val="002060"/>
                </a:solidFill>
                <a:cs typeface="Courier"/>
              </a:rPr>
              <a:t>and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MaxLocalTTDelta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DoGridSearch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OutAgency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/>
              <a:t>For PostgreSQL and Oracle database interfaces make sure that the </a:t>
            </a:r>
            <a:r>
              <a:rPr lang="en-GB" sz="2400" i="1" dirty="0" err="1">
                <a:solidFill>
                  <a:srgbClr val="00B050"/>
                </a:solidFill>
              </a:rPr>
              <a:t>DBuser</a:t>
            </a:r>
            <a:r>
              <a:rPr lang="en-GB" sz="2400" dirty="0">
                <a:solidFill>
                  <a:srgbClr val="00B050"/>
                </a:solidFill>
              </a:rPr>
              <a:t>, </a:t>
            </a:r>
            <a:r>
              <a:rPr lang="en-GB" sz="2400" i="1" dirty="0" err="1">
                <a:solidFill>
                  <a:srgbClr val="00B050"/>
                </a:solidFill>
              </a:rPr>
              <a:t>DBpasswd</a:t>
            </a:r>
            <a:r>
              <a:rPr lang="en-GB" sz="2400" dirty="0"/>
              <a:t> and </a:t>
            </a:r>
            <a:r>
              <a:rPr lang="en-GB" sz="2400" i="1" dirty="0" err="1">
                <a:solidFill>
                  <a:srgbClr val="00B050"/>
                </a:solidFill>
              </a:rPr>
              <a:t>DBname</a:t>
            </a:r>
            <a:r>
              <a:rPr lang="en-GB" sz="2400" dirty="0"/>
              <a:t> parameters are properly set</a:t>
            </a:r>
            <a:r>
              <a:rPr lang="hu-HU" sz="2400" dirty="0"/>
              <a:t> </a:t>
            </a:r>
            <a:endParaRPr lang="en-GB" sz="2400" dirty="0">
              <a:solidFill>
                <a:srgbClr val="FF000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345967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7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6413" y="2836862"/>
            <a:ext cx="9067800" cy="719138"/>
          </a:xfrm>
        </p:spPr>
        <p:txBody>
          <a:bodyPr/>
          <a:lstStyle/>
          <a:p>
            <a:r>
              <a:rPr lang="en-GB" sz="4000">
                <a:solidFill>
                  <a:schemeClr val="accent2"/>
                </a:solidFill>
              </a:rPr>
              <a:t>You’re ready to go!</a:t>
            </a:r>
            <a:endParaRPr lang="en-GB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517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89C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57020</TotalTime>
  <Words>496</Words>
  <Application>Microsoft Macintosh PowerPoint</Application>
  <PresentationFormat>Custom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Courier</vt:lpstr>
      <vt:lpstr>Monaco</vt:lpstr>
      <vt:lpstr>Symbol</vt:lpstr>
      <vt:lpstr>Times New Roman</vt:lpstr>
      <vt:lpstr>Wingdings</vt:lpstr>
      <vt:lpstr>Default Design</vt:lpstr>
      <vt:lpstr>iLoc Implementation Guide</vt:lpstr>
      <vt:lpstr>Download and unpack the iLoc tarball</vt:lpstr>
      <vt:lpstr>Set the environment</vt:lpstr>
      <vt:lpstr>Install LAPACK (Linux)</vt:lpstr>
      <vt:lpstr>Install iLoc and RSTT</vt:lpstr>
      <vt:lpstr>Edit config.txt</vt:lpstr>
      <vt:lpstr>You’re ready to go!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ISC location procedures</dc:title>
  <cp:lastModifiedBy>Microsoft Office User</cp:lastModifiedBy>
  <cp:revision>295</cp:revision>
  <dcterms:modified xsi:type="dcterms:W3CDTF">2019-07-08T06:25:39Z</dcterms:modified>
</cp:coreProperties>
</file>